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8542dc0043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8542dc0043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8542dc0043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8542dc0043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8542dc0043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8542dc0043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8542dc0043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8542dc0043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8542dc0043_0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8542dc0043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8542dc0043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8542dc0043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8542dc0043_0_1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8542dc0043_0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8542dc0043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8542dc0043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jpg"/><Relationship Id="rId4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jpg"/><Relationship Id="rId4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jpg"/><Relationship Id="rId4" Type="http://schemas.openxmlformats.org/officeDocument/2006/relationships/image" Target="../media/image5.jpg"/><Relationship Id="rId5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jpg"/><Relationship Id="rId4" Type="http://schemas.openxmlformats.org/officeDocument/2006/relationships/image" Target="../media/image4.jpg"/><Relationship Id="rId5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-130" l="8060" r="43846" t="0"/>
          <a:stretch/>
        </p:blipFill>
        <p:spPr>
          <a:xfrm>
            <a:off x="4746375" y="0"/>
            <a:ext cx="439763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1010325" y="1708563"/>
            <a:ext cx="3107700" cy="19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0057B8"/>
                </a:solidFill>
                <a:latin typeface="Avenir"/>
                <a:ea typeface="Avenir"/>
                <a:cs typeface="Avenir"/>
                <a:sym typeface="Avenir"/>
              </a:rPr>
              <a:t>EXTERIOR </a:t>
            </a:r>
            <a:endParaRPr sz="3500">
              <a:solidFill>
                <a:srgbClr val="0057B8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0057B8"/>
                </a:solidFill>
                <a:latin typeface="Avenir"/>
                <a:ea typeface="Avenir"/>
                <a:cs typeface="Avenir"/>
                <a:sym typeface="Avenir"/>
              </a:rPr>
              <a:t>SOLUTIONS</a:t>
            </a:r>
            <a:endParaRPr sz="3500">
              <a:solidFill>
                <a:srgbClr val="0057B8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Avenir"/>
                <a:ea typeface="Avenir"/>
                <a:cs typeface="Avenir"/>
                <a:sym typeface="Avenir"/>
              </a:rPr>
              <a:t>F</a:t>
            </a:r>
            <a:r>
              <a:rPr lang="en" sz="2500">
                <a:latin typeface="Avenir"/>
                <a:ea typeface="Avenir"/>
                <a:cs typeface="Avenir"/>
                <a:sym typeface="Avenir"/>
              </a:rPr>
              <a:t>or </a:t>
            </a:r>
            <a:r>
              <a:rPr lang="en" sz="2500">
                <a:latin typeface="Avenir"/>
                <a:ea typeface="Avenir"/>
                <a:cs typeface="Avenir"/>
                <a:sym typeface="Avenir"/>
              </a:rPr>
              <a:t>Y</a:t>
            </a:r>
            <a:r>
              <a:rPr lang="en" sz="2500">
                <a:latin typeface="Avenir"/>
                <a:ea typeface="Avenir"/>
                <a:cs typeface="Avenir"/>
                <a:sym typeface="Avenir"/>
              </a:rPr>
              <a:t>our Commercial Project</a:t>
            </a:r>
            <a:endParaRPr sz="2500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4656325" y="1228650"/>
            <a:ext cx="162300" cy="2686200"/>
          </a:xfrm>
          <a:prstGeom prst="rect">
            <a:avLst/>
          </a:prstGeom>
          <a:solidFill>
            <a:srgbClr val="7894A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8025" y="156100"/>
            <a:ext cx="960825" cy="10725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8" name="Google Shape;58;p13"/>
          <p:cNvCxnSpPr/>
          <p:nvPr/>
        </p:nvCxnSpPr>
        <p:spPr>
          <a:xfrm>
            <a:off x="1112650" y="1604938"/>
            <a:ext cx="717300" cy="0"/>
          </a:xfrm>
          <a:prstGeom prst="straightConnector1">
            <a:avLst/>
          </a:prstGeom>
          <a:noFill/>
          <a:ln cap="flat" cmpd="sng" w="9525">
            <a:solidFill>
              <a:srgbClr val="7894A3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/>
          <p:nvPr/>
        </p:nvSpPr>
        <p:spPr>
          <a:xfrm>
            <a:off x="0" y="-22075"/>
            <a:ext cx="9144000" cy="5165700"/>
          </a:xfrm>
          <a:prstGeom prst="rect">
            <a:avLst/>
          </a:prstGeom>
          <a:solidFill>
            <a:srgbClr val="0057B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4" name="Google Shape;64;p14"/>
          <p:cNvPicPr preferRelativeResize="0"/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2462300" y="-119900"/>
            <a:ext cx="7669148" cy="7144428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/>
          <p:nvPr/>
        </p:nvSpPr>
        <p:spPr>
          <a:xfrm>
            <a:off x="306075" y="3026350"/>
            <a:ext cx="7333800" cy="15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900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INNOVATIVE</a:t>
            </a:r>
            <a:r>
              <a:rPr b="1" lang="en" sz="5900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 </a:t>
            </a:r>
            <a:br>
              <a:rPr b="1" lang="en" sz="4000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</a:br>
            <a:r>
              <a:rPr lang="en" sz="4000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SOLUTIONS</a:t>
            </a:r>
            <a:endParaRPr sz="3000">
              <a:solidFill>
                <a:srgbClr val="FFFFFF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cxnSp>
        <p:nvCxnSpPr>
          <p:cNvPr id="66" name="Google Shape;66;p14"/>
          <p:cNvCxnSpPr/>
          <p:nvPr/>
        </p:nvCxnSpPr>
        <p:spPr>
          <a:xfrm>
            <a:off x="438500" y="2876325"/>
            <a:ext cx="15894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5"/>
          <p:cNvPicPr preferRelativeResize="0"/>
          <p:nvPr/>
        </p:nvPicPr>
        <p:blipFill rotWithShape="1">
          <a:blip r:embed="rId3">
            <a:alphaModFix/>
          </a:blip>
          <a:srcRect b="0" l="9724" r="43000" t="0"/>
          <a:stretch/>
        </p:blipFill>
        <p:spPr>
          <a:xfrm>
            <a:off x="5496701" y="0"/>
            <a:ext cx="36473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5"/>
          <p:cNvSpPr txBox="1"/>
          <p:nvPr>
            <p:ph type="title"/>
          </p:nvPr>
        </p:nvSpPr>
        <p:spPr>
          <a:xfrm>
            <a:off x="311700" y="10197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INNOVATIVE SOLUTIONS</a:t>
            </a:r>
            <a:endParaRPr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73" name="Google Shape;73;p15"/>
          <p:cNvSpPr txBox="1"/>
          <p:nvPr>
            <p:ph idx="1" type="body"/>
          </p:nvPr>
        </p:nvSpPr>
        <p:spPr>
          <a:xfrm>
            <a:off x="311700" y="2042700"/>
            <a:ext cx="4986300" cy="31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highlight>
                  <a:srgbClr val="FFFFFF"/>
                </a:highlight>
                <a:latin typeface="Avenir"/>
                <a:ea typeface="Avenir"/>
                <a:cs typeface="Avenir"/>
                <a:sym typeface="Avenir"/>
              </a:rPr>
              <a:t>Benefits of high-performance fiber cement cladding:</a:t>
            </a:r>
            <a:endParaRPr sz="1400">
              <a:solidFill>
                <a:schemeClr val="dk1"/>
              </a:solidFill>
              <a:highlight>
                <a:srgbClr val="FFFFFF"/>
              </a:highlight>
              <a:latin typeface="Avenir"/>
              <a:ea typeface="Avenir"/>
              <a:cs typeface="Avenir"/>
              <a:sym typeface="Avenir"/>
            </a:endParaRPr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venir"/>
              <a:buChar char="●"/>
            </a:pPr>
            <a:r>
              <a:rPr lang="en" sz="1400">
                <a:solidFill>
                  <a:schemeClr val="dk1"/>
                </a:solidFill>
                <a:highlight>
                  <a:srgbClr val="FFFFFF"/>
                </a:highlight>
                <a:latin typeface="Avenir"/>
                <a:ea typeface="Avenir"/>
                <a:cs typeface="Avenir"/>
                <a:sym typeface="Avenir"/>
              </a:rPr>
              <a:t>Low-emitting materials help you qualify for LEED </a:t>
            </a:r>
            <a:br>
              <a:rPr lang="en" sz="1400">
                <a:solidFill>
                  <a:schemeClr val="dk1"/>
                </a:solidFill>
                <a:highlight>
                  <a:srgbClr val="FFFFFF"/>
                </a:highlight>
                <a:latin typeface="Avenir"/>
                <a:ea typeface="Avenir"/>
                <a:cs typeface="Avenir"/>
                <a:sym typeface="Avenir"/>
              </a:rPr>
            </a:br>
            <a:r>
              <a:rPr lang="en" sz="1400">
                <a:solidFill>
                  <a:schemeClr val="dk1"/>
                </a:solidFill>
                <a:highlight>
                  <a:srgbClr val="FFFFFF"/>
                </a:highlight>
                <a:latin typeface="Avenir"/>
                <a:ea typeface="Avenir"/>
                <a:cs typeface="Avenir"/>
                <a:sym typeface="Avenir"/>
              </a:rPr>
              <a:t>or other green building credits.</a:t>
            </a:r>
            <a:endParaRPr sz="1400">
              <a:solidFill>
                <a:schemeClr val="dk1"/>
              </a:solidFill>
              <a:highlight>
                <a:srgbClr val="FFFFFF"/>
              </a:highlight>
              <a:latin typeface="Avenir"/>
              <a:ea typeface="Avenir"/>
              <a:cs typeface="Avenir"/>
              <a:sym typeface="Avenir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venir"/>
              <a:buChar char="●"/>
            </a:pPr>
            <a:r>
              <a:rPr lang="en" sz="1400">
                <a:solidFill>
                  <a:schemeClr val="dk1"/>
                </a:solidFill>
                <a:highlight>
                  <a:srgbClr val="FFFFFF"/>
                </a:highlight>
                <a:latin typeface="Avenir"/>
                <a:ea typeface="Avenir"/>
                <a:cs typeface="Avenir"/>
                <a:sym typeface="Avenir"/>
              </a:rPr>
              <a:t>Our products are manufactured with sustainability </a:t>
            </a:r>
            <a:br>
              <a:rPr lang="en" sz="1400">
                <a:solidFill>
                  <a:schemeClr val="dk1"/>
                </a:solidFill>
                <a:highlight>
                  <a:srgbClr val="FFFFFF"/>
                </a:highlight>
                <a:latin typeface="Avenir"/>
                <a:ea typeface="Avenir"/>
                <a:cs typeface="Avenir"/>
                <a:sym typeface="Avenir"/>
              </a:rPr>
            </a:br>
            <a:r>
              <a:rPr lang="en" sz="1400">
                <a:solidFill>
                  <a:schemeClr val="dk1"/>
                </a:solidFill>
                <a:highlight>
                  <a:srgbClr val="FFFFFF"/>
                </a:highlight>
                <a:latin typeface="Avenir"/>
                <a:ea typeface="Avenir"/>
                <a:cs typeface="Avenir"/>
                <a:sym typeface="Avenir"/>
              </a:rPr>
              <a:t>in mind and tested to the most strenuous safety standards.</a:t>
            </a:r>
            <a:endParaRPr sz="1400">
              <a:solidFill>
                <a:schemeClr val="dk1"/>
              </a:solidFill>
              <a:highlight>
                <a:srgbClr val="FFFFFF"/>
              </a:highlight>
              <a:latin typeface="Avenir"/>
              <a:ea typeface="Avenir"/>
              <a:cs typeface="Avenir"/>
              <a:sym typeface="Avenir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venir"/>
              <a:buChar char="●"/>
            </a:pPr>
            <a:r>
              <a:rPr lang="en" sz="1400">
                <a:solidFill>
                  <a:schemeClr val="dk1"/>
                </a:solidFill>
                <a:highlight>
                  <a:srgbClr val="FFFFFF"/>
                </a:highlight>
                <a:latin typeface="Avenir"/>
                <a:ea typeface="Avenir"/>
                <a:cs typeface="Avenir"/>
                <a:sym typeface="Avenir"/>
              </a:rPr>
              <a:t>A built-in rainscreen reduces the possibility of mold and mildew.</a:t>
            </a:r>
            <a:endParaRPr sz="1400">
              <a:solidFill>
                <a:schemeClr val="dk1"/>
              </a:solidFill>
              <a:highlight>
                <a:srgbClr val="FFFFFF"/>
              </a:highlight>
              <a:latin typeface="Avenir"/>
              <a:ea typeface="Avenir"/>
              <a:cs typeface="Avenir"/>
              <a:sym typeface="Avenir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venir"/>
              <a:buChar char="●"/>
            </a:pPr>
            <a:r>
              <a:rPr lang="en" sz="1400">
                <a:solidFill>
                  <a:schemeClr val="dk1"/>
                </a:solidFill>
                <a:highlight>
                  <a:srgbClr val="FFFFFF"/>
                </a:highlight>
                <a:latin typeface="Avenir"/>
                <a:ea typeface="Avenir"/>
                <a:cs typeface="Avenir"/>
                <a:sym typeface="Avenir"/>
              </a:rPr>
              <a:t>Our ultimate clip system reduces labor and costs </a:t>
            </a:r>
            <a:br>
              <a:rPr lang="en" sz="1400">
                <a:solidFill>
                  <a:schemeClr val="dk1"/>
                </a:solidFill>
                <a:highlight>
                  <a:srgbClr val="FFFFFF"/>
                </a:highlight>
                <a:latin typeface="Avenir"/>
                <a:ea typeface="Avenir"/>
                <a:cs typeface="Avenir"/>
                <a:sym typeface="Avenir"/>
              </a:rPr>
            </a:br>
            <a:r>
              <a:rPr lang="en" sz="1400">
                <a:solidFill>
                  <a:schemeClr val="dk1"/>
                </a:solidFill>
                <a:highlight>
                  <a:srgbClr val="FFFFFF"/>
                </a:highlight>
                <a:latin typeface="Avenir"/>
                <a:ea typeface="Avenir"/>
                <a:cs typeface="Avenir"/>
                <a:sym typeface="Avenir"/>
              </a:rPr>
              <a:t>for installation.</a:t>
            </a:r>
            <a:endParaRPr sz="1400"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74" name="Google Shape;74;p15"/>
          <p:cNvPicPr preferRelativeResize="0"/>
          <p:nvPr/>
        </p:nvPicPr>
        <p:blipFill rotWithShape="1">
          <a:blip r:embed="rId4">
            <a:alphaModFix/>
          </a:blip>
          <a:srcRect b="20019" l="22153" r="25201" t="24829"/>
          <a:stretch/>
        </p:blipFill>
        <p:spPr>
          <a:xfrm>
            <a:off x="0" y="0"/>
            <a:ext cx="728650" cy="733425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5"/>
          <p:cNvSpPr/>
          <p:nvPr/>
        </p:nvSpPr>
        <p:spPr>
          <a:xfrm>
            <a:off x="5417925" y="1228650"/>
            <a:ext cx="162300" cy="2686200"/>
          </a:xfrm>
          <a:prstGeom prst="rect">
            <a:avLst/>
          </a:prstGeom>
          <a:solidFill>
            <a:srgbClr val="7894A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76" name="Google Shape;76;p15"/>
          <p:cNvCxnSpPr/>
          <p:nvPr/>
        </p:nvCxnSpPr>
        <p:spPr>
          <a:xfrm>
            <a:off x="420500" y="1899225"/>
            <a:ext cx="717300" cy="0"/>
          </a:xfrm>
          <a:prstGeom prst="straightConnector1">
            <a:avLst/>
          </a:prstGeom>
          <a:noFill/>
          <a:ln cap="flat" cmpd="sng" w="9525">
            <a:solidFill>
              <a:srgbClr val="7894A3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6"/>
          <p:cNvSpPr/>
          <p:nvPr/>
        </p:nvSpPr>
        <p:spPr>
          <a:xfrm>
            <a:off x="0" y="-22075"/>
            <a:ext cx="9144000" cy="5165700"/>
          </a:xfrm>
          <a:prstGeom prst="rect">
            <a:avLst/>
          </a:prstGeom>
          <a:solidFill>
            <a:srgbClr val="00963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2" name="Google Shape;82;p16"/>
          <p:cNvPicPr preferRelativeResize="0"/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2462300" y="-119900"/>
            <a:ext cx="7669148" cy="7144428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6"/>
          <p:cNvSpPr txBox="1"/>
          <p:nvPr/>
        </p:nvSpPr>
        <p:spPr>
          <a:xfrm>
            <a:off x="306075" y="3026350"/>
            <a:ext cx="7333800" cy="15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900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IMPACTFUL DESIGN</a:t>
            </a:r>
            <a:r>
              <a:rPr b="1" lang="en" sz="5900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 </a:t>
            </a:r>
            <a:br>
              <a:rPr b="1" lang="en" sz="4000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</a:br>
            <a:r>
              <a:rPr lang="en" sz="4000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SOLUTIONS</a:t>
            </a:r>
            <a:endParaRPr sz="3000">
              <a:solidFill>
                <a:srgbClr val="FFFFFF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cxnSp>
        <p:nvCxnSpPr>
          <p:cNvPr id="84" name="Google Shape;84;p16"/>
          <p:cNvCxnSpPr/>
          <p:nvPr/>
        </p:nvCxnSpPr>
        <p:spPr>
          <a:xfrm>
            <a:off x="438500" y="2876325"/>
            <a:ext cx="15894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7"/>
          <p:cNvPicPr preferRelativeResize="0"/>
          <p:nvPr/>
        </p:nvPicPr>
        <p:blipFill rotWithShape="1">
          <a:blip r:embed="rId3">
            <a:alphaModFix/>
          </a:blip>
          <a:srcRect b="0" l="1276" r="1266" t="0"/>
          <a:stretch/>
        </p:blipFill>
        <p:spPr>
          <a:xfrm>
            <a:off x="5496700" y="2649025"/>
            <a:ext cx="3647300" cy="2494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7"/>
          <p:cNvPicPr preferRelativeResize="0"/>
          <p:nvPr/>
        </p:nvPicPr>
        <p:blipFill rotWithShape="1">
          <a:blip r:embed="rId4">
            <a:alphaModFix/>
          </a:blip>
          <a:srcRect b="31977" l="5596" r="2508" t="0"/>
          <a:stretch/>
        </p:blipFill>
        <p:spPr>
          <a:xfrm>
            <a:off x="5496700" y="0"/>
            <a:ext cx="3647299" cy="2494475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7"/>
          <p:cNvSpPr txBox="1"/>
          <p:nvPr>
            <p:ph type="title"/>
          </p:nvPr>
        </p:nvSpPr>
        <p:spPr>
          <a:xfrm>
            <a:off x="311700" y="1019725"/>
            <a:ext cx="8520600" cy="95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IMPACTFUL DESIGN</a:t>
            </a:r>
            <a:r>
              <a:rPr lang="en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 </a:t>
            </a:r>
            <a:br>
              <a:rPr lang="en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</a:br>
            <a:r>
              <a:rPr lang="en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SOLUTIONS</a:t>
            </a:r>
            <a:endParaRPr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92" name="Google Shape;92;p17"/>
          <p:cNvSpPr txBox="1"/>
          <p:nvPr>
            <p:ph idx="1" type="body"/>
          </p:nvPr>
        </p:nvSpPr>
        <p:spPr>
          <a:xfrm>
            <a:off x="311700" y="2359445"/>
            <a:ext cx="48318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dk1"/>
                </a:solidFill>
                <a:highlight>
                  <a:srgbClr val="FFFFFF"/>
                </a:highlight>
                <a:latin typeface="Avenir"/>
                <a:ea typeface="Avenir"/>
                <a:cs typeface="Avenir"/>
                <a:sym typeface="Avenir"/>
              </a:rPr>
              <a:t>Create more design impact! Nichiha offerings include:</a:t>
            </a:r>
            <a:endParaRPr b="1" sz="1500">
              <a:solidFill>
                <a:schemeClr val="dk1"/>
              </a:solidFill>
              <a:highlight>
                <a:srgbClr val="FFFFFF"/>
              </a:highlight>
              <a:latin typeface="Avenir"/>
              <a:ea typeface="Avenir"/>
              <a:cs typeface="Avenir"/>
              <a:sym typeface="Avenir"/>
            </a:endParaRPr>
          </a:p>
          <a:p>
            <a:pPr indent="-3048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venir"/>
              <a:buChar char="●"/>
            </a:pPr>
            <a:r>
              <a:rPr b="1" lang="en" sz="1400">
                <a:solidFill>
                  <a:schemeClr val="dk1"/>
                </a:solidFill>
                <a:highlight>
                  <a:srgbClr val="FFFFFF"/>
                </a:highlight>
                <a:latin typeface="Avenir"/>
                <a:ea typeface="Avenir"/>
                <a:cs typeface="Avenir"/>
                <a:sym typeface="Avenir"/>
              </a:rPr>
              <a:t>Miria and Illumination Panels</a:t>
            </a:r>
            <a:endParaRPr b="1" sz="1400">
              <a:solidFill>
                <a:schemeClr val="dk1"/>
              </a:solidFill>
              <a:highlight>
                <a:srgbClr val="FFFFFF"/>
              </a:highlight>
              <a:latin typeface="Avenir"/>
              <a:ea typeface="Avenir"/>
              <a:cs typeface="Avenir"/>
              <a:sym typeface="Avenir"/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venir"/>
              <a:buChar char="○"/>
            </a:pPr>
            <a:r>
              <a:rPr b="1" lang="en">
                <a:solidFill>
                  <a:schemeClr val="dk1"/>
                </a:solidFill>
                <a:highlight>
                  <a:srgbClr val="FFFFFF"/>
                </a:highlight>
                <a:latin typeface="Avenir"/>
                <a:ea typeface="Avenir"/>
                <a:cs typeface="Avenir"/>
                <a:sym typeface="Avenir"/>
              </a:rPr>
              <a:t>H</a:t>
            </a:r>
            <a:r>
              <a:rPr b="1" lang="en" sz="1400">
                <a:solidFill>
                  <a:schemeClr val="dk1"/>
                </a:solidFill>
                <a:highlight>
                  <a:srgbClr val="FFFFFF"/>
                </a:highlight>
                <a:latin typeface="Avenir"/>
                <a:ea typeface="Avenir"/>
                <a:cs typeface="Avenir"/>
                <a:sym typeface="Avenir"/>
              </a:rPr>
              <a:t>igh-gloss designs with loads of style</a:t>
            </a:r>
            <a:endParaRPr b="1" sz="1400">
              <a:solidFill>
                <a:schemeClr val="dk1"/>
              </a:solidFill>
              <a:highlight>
                <a:srgbClr val="FFFFFF"/>
              </a:highlight>
              <a:latin typeface="Avenir"/>
              <a:ea typeface="Avenir"/>
              <a:cs typeface="Avenir"/>
              <a:sym typeface="Avenir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venir"/>
              <a:buChar char="●"/>
            </a:pPr>
            <a:r>
              <a:rPr b="1" lang="en" sz="1400">
                <a:solidFill>
                  <a:schemeClr val="dk1"/>
                </a:solidFill>
                <a:highlight>
                  <a:srgbClr val="FFFFFF"/>
                </a:highlight>
                <a:latin typeface="Avenir"/>
                <a:ea typeface="Avenir"/>
                <a:cs typeface="Avenir"/>
                <a:sym typeface="Avenir"/>
              </a:rPr>
              <a:t>Ribbed Panels</a:t>
            </a:r>
            <a:endParaRPr b="1" sz="1400">
              <a:solidFill>
                <a:schemeClr val="dk1"/>
              </a:solidFill>
              <a:highlight>
                <a:srgbClr val="FFFFFF"/>
              </a:highlight>
              <a:latin typeface="Avenir"/>
              <a:ea typeface="Avenir"/>
              <a:cs typeface="Avenir"/>
              <a:sym typeface="Avenir"/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venir"/>
              <a:buChar char="○"/>
            </a:pPr>
            <a:r>
              <a:rPr b="1" lang="en">
                <a:solidFill>
                  <a:schemeClr val="dk1"/>
                </a:solidFill>
                <a:highlight>
                  <a:srgbClr val="FFFFFF"/>
                </a:highlight>
                <a:latin typeface="Avenir"/>
                <a:ea typeface="Avenir"/>
                <a:cs typeface="Avenir"/>
                <a:sym typeface="Avenir"/>
              </a:rPr>
              <a:t>A</a:t>
            </a:r>
            <a:r>
              <a:rPr b="1" lang="en" sz="1400">
                <a:solidFill>
                  <a:schemeClr val="dk1"/>
                </a:solidFill>
                <a:highlight>
                  <a:srgbClr val="FFFFFF"/>
                </a:highlight>
                <a:latin typeface="Avenir"/>
                <a:ea typeface="Avenir"/>
                <a:cs typeface="Avenir"/>
                <a:sym typeface="Avenir"/>
              </a:rPr>
              <a:t> touch of texture and bold colors</a:t>
            </a:r>
            <a:endParaRPr b="1" sz="1400">
              <a:solidFill>
                <a:schemeClr val="dk1"/>
              </a:solidFill>
              <a:highlight>
                <a:srgbClr val="FFFFFF"/>
              </a:highlight>
              <a:latin typeface="Avenir"/>
              <a:ea typeface="Avenir"/>
              <a:cs typeface="Avenir"/>
              <a:sym typeface="Avenir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venir"/>
              <a:buChar char="●"/>
            </a:pPr>
            <a:r>
              <a:rPr b="1" lang="en" sz="1400">
                <a:solidFill>
                  <a:schemeClr val="dk1"/>
                </a:solidFill>
                <a:highlight>
                  <a:srgbClr val="FFFFFF"/>
                </a:highlight>
                <a:latin typeface="Avenir"/>
                <a:ea typeface="Avenir"/>
                <a:cs typeface="Avenir"/>
                <a:sym typeface="Avenir"/>
              </a:rPr>
              <a:t>VintageWood</a:t>
            </a:r>
            <a:endParaRPr b="1" sz="1400">
              <a:solidFill>
                <a:schemeClr val="dk1"/>
              </a:solidFill>
              <a:highlight>
                <a:srgbClr val="FFFFFF"/>
              </a:highlight>
              <a:latin typeface="Avenir"/>
              <a:ea typeface="Avenir"/>
              <a:cs typeface="Avenir"/>
              <a:sym typeface="Avenir"/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venir"/>
              <a:buChar char="○"/>
            </a:pPr>
            <a:r>
              <a:rPr b="1" lang="en">
                <a:solidFill>
                  <a:schemeClr val="dk1"/>
                </a:solidFill>
                <a:highlight>
                  <a:srgbClr val="FFFFFF"/>
                </a:highlight>
                <a:latin typeface="Avenir"/>
                <a:ea typeface="Avenir"/>
                <a:cs typeface="Avenir"/>
                <a:sym typeface="Avenir"/>
              </a:rPr>
              <a:t>The classic look of wood to add warmth</a:t>
            </a:r>
            <a:endParaRPr b="1" sz="1400">
              <a:solidFill>
                <a:schemeClr val="dk1"/>
              </a:solidFill>
              <a:highlight>
                <a:srgbClr val="FFFFFF"/>
              </a:highlight>
              <a:latin typeface="Avenir"/>
              <a:ea typeface="Avenir"/>
              <a:cs typeface="Avenir"/>
              <a:sym typeface="Avenir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venir"/>
              <a:buChar char="●"/>
            </a:pPr>
            <a:r>
              <a:rPr b="1" lang="en" sz="1400">
                <a:solidFill>
                  <a:schemeClr val="dk1"/>
                </a:solidFill>
                <a:highlight>
                  <a:srgbClr val="FFFFFF"/>
                </a:highlight>
                <a:latin typeface="Avenir"/>
                <a:ea typeface="Avenir"/>
                <a:cs typeface="Avenir"/>
                <a:sym typeface="Avenir"/>
              </a:rPr>
              <a:t>EmpireBlock</a:t>
            </a:r>
            <a:r>
              <a:rPr b="1" lang="en" sz="1400">
                <a:solidFill>
                  <a:schemeClr val="dk1"/>
                </a:solidFill>
                <a:highlight>
                  <a:srgbClr val="FFFFFF"/>
                </a:highlight>
                <a:latin typeface="Avenir"/>
                <a:ea typeface="Avenir"/>
                <a:cs typeface="Avenir"/>
                <a:sym typeface="Avenir"/>
              </a:rPr>
              <a:t> and IndustrialBlock Panels</a:t>
            </a:r>
            <a:endParaRPr b="1" sz="1400">
              <a:solidFill>
                <a:schemeClr val="dk1"/>
              </a:solidFill>
              <a:highlight>
                <a:srgbClr val="FFFFFF"/>
              </a:highlight>
              <a:latin typeface="Avenir"/>
              <a:ea typeface="Avenir"/>
              <a:cs typeface="Avenir"/>
              <a:sym typeface="Avenir"/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venir"/>
              <a:buChar char="○"/>
            </a:pPr>
            <a:r>
              <a:rPr b="1" lang="en">
                <a:solidFill>
                  <a:schemeClr val="dk1"/>
                </a:solidFill>
                <a:highlight>
                  <a:srgbClr val="FFFFFF"/>
                </a:highlight>
                <a:latin typeface="Avenir"/>
                <a:ea typeface="Avenir"/>
                <a:cs typeface="Avenir"/>
                <a:sym typeface="Avenir"/>
              </a:rPr>
              <a:t>An i</a:t>
            </a:r>
            <a:r>
              <a:rPr b="1" lang="en" sz="1400">
                <a:solidFill>
                  <a:schemeClr val="dk1"/>
                </a:solidFill>
                <a:highlight>
                  <a:srgbClr val="FFFFFF"/>
                </a:highlight>
                <a:latin typeface="Avenir"/>
                <a:ea typeface="Avenir"/>
                <a:cs typeface="Avenir"/>
                <a:sym typeface="Avenir"/>
              </a:rPr>
              <a:t>ndustrial and modern </a:t>
            </a:r>
            <a:r>
              <a:rPr b="1" lang="en">
                <a:solidFill>
                  <a:schemeClr val="dk1"/>
                </a:solidFill>
                <a:highlight>
                  <a:srgbClr val="FFFFFF"/>
                </a:highlight>
                <a:latin typeface="Avenir"/>
                <a:ea typeface="Avenir"/>
                <a:cs typeface="Avenir"/>
                <a:sym typeface="Avenir"/>
              </a:rPr>
              <a:t>concrete look</a:t>
            </a:r>
            <a:endParaRPr b="1" sz="1400">
              <a:solidFill>
                <a:schemeClr val="dk1"/>
              </a:solidFill>
              <a:highlight>
                <a:srgbClr val="FFFFFF"/>
              </a:highlight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93" name="Google Shape;93;p17"/>
          <p:cNvPicPr preferRelativeResize="0"/>
          <p:nvPr/>
        </p:nvPicPr>
        <p:blipFill rotWithShape="1">
          <a:blip r:embed="rId5">
            <a:alphaModFix/>
          </a:blip>
          <a:srcRect b="20019" l="22153" r="25201" t="24829"/>
          <a:stretch/>
        </p:blipFill>
        <p:spPr>
          <a:xfrm>
            <a:off x="0" y="0"/>
            <a:ext cx="728650" cy="73342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7"/>
          <p:cNvSpPr/>
          <p:nvPr/>
        </p:nvSpPr>
        <p:spPr>
          <a:xfrm>
            <a:off x="5417925" y="1228650"/>
            <a:ext cx="162300" cy="2686200"/>
          </a:xfrm>
          <a:prstGeom prst="rect">
            <a:avLst/>
          </a:prstGeom>
          <a:solidFill>
            <a:srgbClr val="7894A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95" name="Google Shape;95;p17"/>
          <p:cNvCxnSpPr/>
          <p:nvPr/>
        </p:nvCxnSpPr>
        <p:spPr>
          <a:xfrm>
            <a:off x="420500" y="2240650"/>
            <a:ext cx="717300" cy="0"/>
          </a:xfrm>
          <a:prstGeom prst="straightConnector1">
            <a:avLst/>
          </a:prstGeom>
          <a:noFill/>
          <a:ln cap="flat" cmpd="sng" w="9525">
            <a:solidFill>
              <a:srgbClr val="7894A3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8"/>
          <p:cNvSpPr/>
          <p:nvPr/>
        </p:nvSpPr>
        <p:spPr>
          <a:xfrm>
            <a:off x="0" y="-22075"/>
            <a:ext cx="9144000" cy="5165700"/>
          </a:xfrm>
          <a:prstGeom prst="rect">
            <a:avLst/>
          </a:prstGeom>
          <a:solidFill>
            <a:srgbClr val="0057B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1" name="Google Shape;101;p18"/>
          <p:cNvPicPr preferRelativeResize="0"/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2462300" y="-119900"/>
            <a:ext cx="7669148" cy="7144428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8"/>
          <p:cNvSpPr txBox="1"/>
          <p:nvPr/>
        </p:nvSpPr>
        <p:spPr>
          <a:xfrm>
            <a:off x="306075" y="3026350"/>
            <a:ext cx="7333800" cy="15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900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INSTALLATION</a:t>
            </a:r>
            <a:r>
              <a:rPr b="1" lang="en" sz="5900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 </a:t>
            </a:r>
            <a:br>
              <a:rPr b="1" lang="en" sz="4000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</a:br>
            <a:r>
              <a:rPr lang="en" sz="4000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SOLUTIONS</a:t>
            </a:r>
            <a:endParaRPr sz="3000">
              <a:solidFill>
                <a:srgbClr val="FFFFFF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cxnSp>
        <p:nvCxnSpPr>
          <p:cNvPr id="103" name="Google Shape;103;p18"/>
          <p:cNvCxnSpPr/>
          <p:nvPr/>
        </p:nvCxnSpPr>
        <p:spPr>
          <a:xfrm>
            <a:off x="438500" y="2876325"/>
            <a:ext cx="15894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19"/>
          <p:cNvPicPr preferRelativeResize="0"/>
          <p:nvPr/>
        </p:nvPicPr>
        <p:blipFill rotWithShape="1">
          <a:blip r:embed="rId3">
            <a:alphaModFix/>
          </a:blip>
          <a:srcRect b="0" l="12886" r="9110" t="0"/>
          <a:stretch/>
        </p:blipFill>
        <p:spPr>
          <a:xfrm>
            <a:off x="5496701" y="0"/>
            <a:ext cx="3647299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9"/>
          <p:cNvSpPr txBox="1"/>
          <p:nvPr>
            <p:ph type="title"/>
          </p:nvPr>
        </p:nvSpPr>
        <p:spPr>
          <a:xfrm>
            <a:off x="311700" y="10197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INSTALLATION</a:t>
            </a:r>
            <a:r>
              <a:rPr lang="en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 SOLUTION</a:t>
            </a:r>
            <a:r>
              <a:rPr lang="en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S</a:t>
            </a:r>
            <a:endParaRPr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10" name="Google Shape;110;p19"/>
          <p:cNvSpPr txBox="1"/>
          <p:nvPr>
            <p:ph idx="1" type="body"/>
          </p:nvPr>
        </p:nvSpPr>
        <p:spPr>
          <a:xfrm>
            <a:off x="311700" y="2042700"/>
            <a:ext cx="4566900" cy="31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highlight>
                  <a:srgbClr val="FFFFFF"/>
                </a:highlight>
                <a:latin typeface="Avenir"/>
                <a:ea typeface="Avenir"/>
                <a:cs typeface="Avenir"/>
                <a:sym typeface="Avenir"/>
              </a:rPr>
              <a:t>Our clip-installation process saves time and money.</a:t>
            </a:r>
            <a:endParaRPr sz="1400">
              <a:solidFill>
                <a:schemeClr val="dk1"/>
              </a:solidFill>
              <a:highlight>
                <a:srgbClr val="FFFFFF"/>
              </a:highlight>
              <a:latin typeface="Avenir"/>
              <a:ea typeface="Avenir"/>
              <a:cs typeface="Avenir"/>
              <a:sym typeface="Avenir"/>
            </a:endParaRPr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venir"/>
              <a:buChar char="●"/>
            </a:pPr>
            <a:r>
              <a:rPr lang="en" sz="1400">
                <a:solidFill>
                  <a:schemeClr val="dk1"/>
                </a:solidFill>
                <a:highlight>
                  <a:srgbClr val="FFFFFF"/>
                </a:highlight>
                <a:latin typeface="Avenir"/>
                <a:ea typeface="Avenir"/>
                <a:cs typeface="Avenir"/>
                <a:sym typeface="Avenir"/>
              </a:rPr>
              <a:t>An all-in-one solution for installation.</a:t>
            </a:r>
            <a:endParaRPr sz="1400">
              <a:solidFill>
                <a:schemeClr val="dk1"/>
              </a:solidFill>
              <a:highlight>
                <a:srgbClr val="FFFFFF"/>
              </a:highlight>
              <a:latin typeface="Avenir"/>
              <a:ea typeface="Avenir"/>
              <a:cs typeface="Avenir"/>
              <a:sym typeface="Avenir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venir"/>
              <a:buChar char="●"/>
            </a:pPr>
            <a:r>
              <a:rPr lang="en" sz="1400">
                <a:solidFill>
                  <a:schemeClr val="dk1"/>
                </a:solidFill>
                <a:highlight>
                  <a:srgbClr val="FFFFFF"/>
                </a:highlight>
                <a:latin typeface="Avenir"/>
                <a:ea typeface="Avenir"/>
                <a:cs typeface="Avenir"/>
                <a:sym typeface="Avenir"/>
              </a:rPr>
              <a:t>This system uses clips so your design isn’t ruined by unsightly nail and screw holes. The patented track system is also designed with a drainage channel to keep water and moisture away from the building envelope, preventing mold and water damage.</a:t>
            </a:r>
            <a:endParaRPr sz="1400">
              <a:solidFill>
                <a:schemeClr val="dk1"/>
              </a:solidFill>
              <a:highlight>
                <a:srgbClr val="FFFFFF"/>
              </a:highlight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111" name="Google Shape;111;p19"/>
          <p:cNvPicPr preferRelativeResize="0"/>
          <p:nvPr/>
        </p:nvPicPr>
        <p:blipFill rotWithShape="1">
          <a:blip r:embed="rId4">
            <a:alphaModFix/>
          </a:blip>
          <a:srcRect b="20019" l="22153" r="25201" t="24829"/>
          <a:stretch/>
        </p:blipFill>
        <p:spPr>
          <a:xfrm>
            <a:off x="0" y="0"/>
            <a:ext cx="728650" cy="733425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9"/>
          <p:cNvSpPr/>
          <p:nvPr/>
        </p:nvSpPr>
        <p:spPr>
          <a:xfrm>
            <a:off x="5417925" y="1228650"/>
            <a:ext cx="162300" cy="2686200"/>
          </a:xfrm>
          <a:prstGeom prst="rect">
            <a:avLst/>
          </a:prstGeom>
          <a:solidFill>
            <a:srgbClr val="7894A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13" name="Google Shape;113;p19"/>
          <p:cNvCxnSpPr/>
          <p:nvPr/>
        </p:nvCxnSpPr>
        <p:spPr>
          <a:xfrm>
            <a:off x="420500" y="1899225"/>
            <a:ext cx="717300" cy="0"/>
          </a:xfrm>
          <a:prstGeom prst="straightConnector1">
            <a:avLst/>
          </a:prstGeom>
          <a:noFill/>
          <a:ln cap="flat" cmpd="sng" w="9525">
            <a:solidFill>
              <a:srgbClr val="7894A3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0"/>
          <p:cNvSpPr/>
          <p:nvPr/>
        </p:nvSpPr>
        <p:spPr>
          <a:xfrm>
            <a:off x="0" y="-22075"/>
            <a:ext cx="9144000" cy="5165700"/>
          </a:xfrm>
          <a:prstGeom prst="rect">
            <a:avLst/>
          </a:prstGeom>
          <a:solidFill>
            <a:srgbClr val="00963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9" name="Google Shape;119;p20"/>
          <p:cNvPicPr preferRelativeResize="0"/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2462300" y="-119900"/>
            <a:ext cx="7669148" cy="7144428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20"/>
          <p:cNvSpPr txBox="1"/>
          <p:nvPr/>
        </p:nvSpPr>
        <p:spPr>
          <a:xfrm>
            <a:off x="306075" y="3026350"/>
            <a:ext cx="7333800" cy="15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900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RESILIENT</a:t>
            </a:r>
            <a:r>
              <a:rPr b="1" lang="en" sz="5900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 </a:t>
            </a:r>
            <a:br>
              <a:rPr b="1" lang="en" sz="4000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</a:br>
            <a:r>
              <a:rPr lang="en" sz="4000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SOLUTIONS</a:t>
            </a:r>
            <a:endParaRPr sz="3000">
              <a:solidFill>
                <a:srgbClr val="FFFFFF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cxnSp>
        <p:nvCxnSpPr>
          <p:cNvPr id="121" name="Google Shape;121;p20"/>
          <p:cNvCxnSpPr/>
          <p:nvPr/>
        </p:nvCxnSpPr>
        <p:spPr>
          <a:xfrm>
            <a:off x="438500" y="2876325"/>
            <a:ext cx="15894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21"/>
          <p:cNvPicPr preferRelativeResize="0"/>
          <p:nvPr/>
        </p:nvPicPr>
        <p:blipFill rotWithShape="1">
          <a:blip r:embed="rId3">
            <a:alphaModFix/>
          </a:blip>
          <a:srcRect b="0" l="2847" r="2847" t="0"/>
          <a:stretch/>
        </p:blipFill>
        <p:spPr>
          <a:xfrm>
            <a:off x="5496700" y="2649025"/>
            <a:ext cx="3647295" cy="2494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1"/>
          <p:cNvPicPr preferRelativeResize="0"/>
          <p:nvPr/>
        </p:nvPicPr>
        <p:blipFill rotWithShape="1">
          <a:blip r:embed="rId4">
            <a:alphaModFix/>
          </a:blip>
          <a:srcRect b="0" l="1257" r="1267" t="0"/>
          <a:stretch/>
        </p:blipFill>
        <p:spPr>
          <a:xfrm>
            <a:off x="5496700" y="0"/>
            <a:ext cx="3647299" cy="2494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1"/>
          <p:cNvPicPr preferRelativeResize="0"/>
          <p:nvPr/>
        </p:nvPicPr>
        <p:blipFill rotWithShape="1">
          <a:blip r:embed="rId5">
            <a:alphaModFix/>
          </a:blip>
          <a:srcRect b="20019" l="22153" r="25201" t="24829"/>
          <a:stretch/>
        </p:blipFill>
        <p:spPr>
          <a:xfrm>
            <a:off x="0" y="0"/>
            <a:ext cx="728650" cy="733425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1"/>
          <p:cNvSpPr/>
          <p:nvPr/>
        </p:nvSpPr>
        <p:spPr>
          <a:xfrm>
            <a:off x="5417925" y="1228650"/>
            <a:ext cx="162300" cy="2686200"/>
          </a:xfrm>
          <a:prstGeom prst="rect">
            <a:avLst/>
          </a:prstGeom>
          <a:solidFill>
            <a:srgbClr val="7894A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21"/>
          <p:cNvSpPr txBox="1"/>
          <p:nvPr>
            <p:ph type="title"/>
          </p:nvPr>
        </p:nvSpPr>
        <p:spPr>
          <a:xfrm>
            <a:off x="311700" y="10197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RESILIENT SOLUTIONS</a:t>
            </a:r>
            <a:endParaRPr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31" name="Google Shape;131;p21"/>
          <p:cNvSpPr txBox="1"/>
          <p:nvPr>
            <p:ph idx="1" type="body"/>
          </p:nvPr>
        </p:nvSpPr>
        <p:spPr>
          <a:xfrm>
            <a:off x="311700" y="2042700"/>
            <a:ext cx="4566900" cy="31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highlight>
                  <a:srgbClr val="FFFFFF"/>
                </a:highlight>
                <a:latin typeface="Avenir"/>
                <a:ea typeface="Avenir"/>
                <a:cs typeface="Avenir"/>
                <a:sym typeface="Avenir"/>
              </a:rPr>
              <a:t>Protect your building long after it’s installed.</a:t>
            </a:r>
            <a:endParaRPr b="1" sz="1600">
              <a:solidFill>
                <a:schemeClr val="dk1"/>
              </a:solidFill>
              <a:highlight>
                <a:srgbClr val="FFFFFF"/>
              </a:highlight>
              <a:latin typeface="Avenir"/>
              <a:ea typeface="Avenir"/>
              <a:cs typeface="Avenir"/>
              <a:sym typeface="Avenir"/>
            </a:endParaRPr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venir"/>
              <a:buChar char="●"/>
            </a:pPr>
            <a:r>
              <a:rPr lang="en" sz="1400">
                <a:solidFill>
                  <a:schemeClr val="dk1"/>
                </a:solidFill>
                <a:highlight>
                  <a:srgbClr val="FFFFFF"/>
                </a:highlight>
                <a:latin typeface="Avenir"/>
                <a:ea typeface="Avenir"/>
                <a:cs typeface="Avenir"/>
                <a:sym typeface="Avenir"/>
              </a:rPr>
              <a:t>Nichiha products are tested to industry standards for weather protection, fire resilience and safety. </a:t>
            </a:r>
            <a:endParaRPr sz="1400">
              <a:solidFill>
                <a:schemeClr val="dk1"/>
              </a:solidFill>
              <a:highlight>
                <a:srgbClr val="FFFFFF"/>
              </a:highlight>
              <a:latin typeface="Avenir"/>
              <a:ea typeface="Avenir"/>
              <a:cs typeface="Avenir"/>
              <a:sym typeface="Avenir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venir"/>
              <a:buChar char="●"/>
            </a:pPr>
            <a:r>
              <a:rPr lang="en" sz="1400">
                <a:solidFill>
                  <a:schemeClr val="dk1"/>
                </a:solidFill>
                <a:highlight>
                  <a:srgbClr val="FFFFFF"/>
                </a:highlight>
                <a:latin typeface="Avenir"/>
                <a:ea typeface="Avenir"/>
                <a:cs typeface="Avenir"/>
                <a:sym typeface="Avenir"/>
              </a:rPr>
              <a:t>Nichiha’s Architectural Wall Panels meet wind load codes in Miami-Dade and Los Angeles, the two strictest regulations in the country. </a:t>
            </a:r>
            <a:endParaRPr sz="1400">
              <a:solidFill>
                <a:schemeClr val="dk1"/>
              </a:solidFill>
              <a:highlight>
                <a:srgbClr val="FFFFFF"/>
              </a:highlight>
              <a:latin typeface="Avenir"/>
              <a:ea typeface="Avenir"/>
              <a:cs typeface="Avenir"/>
              <a:sym typeface="Avenir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venir"/>
              <a:buChar char="●"/>
            </a:pPr>
            <a:r>
              <a:rPr lang="en" sz="1400">
                <a:solidFill>
                  <a:schemeClr val="dk1"/>
                </a:solidFill>
                <a:highlight>
                  <a:srgbClr val="FFFFFF"/>
                </a:highlight>
                <a:latin typeface="Avenir"/>
                <a:ea typeface="Avenir"/>
                <a:cs typeface="Avenir"/>
                <a:sym typeface="Avenir"/>
              </a:rPr>
              <a:t>Architectural Wall Panels come with up to a 30-year limited warranty </a:t>
            </a:r>
            <a:endParaRPr sz="1400">
              <a:solidFill>
                <a:schemeClr val="dk1"/>
              </a:solidFill>
              <a:highlight>
                <a:srgbClr val="FFFFFF"/>
              </a:highlight>
              <a:latin typeface="Avenir"/>
              <a:ea typeface="Avenir"/>
              <a:cs typeface="Avenir"/>
              <a:sym typeface="Avenir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venir"/>
              <a:buChar char="●"/>
            </a:pPr>
            <a:r>
              <a:rPr lang="en" sz="1400">
                <a:solidFill>
                  <a:schemeClr val="dk1"/>
                </a:solidFill>
                <a:highlight>
                  <a:srgbClr val="FFFFFF"/>
                </a:highlight>
                <a:latin typeface="Avenir"/>
                <a:ea typeface="Avenir"/>
                <a:cs typeface="Avenir"/>
                <a:sym typeface="Avenir"/>
              </a:rPr>
              <a:t>With proper yearly maintenance, the product will last for decades.</a:t>
            </a:r>
            <a:endParaRPr b="1" sz="1600">
              <a:solidFill>
                <a:schemeClr val="dk1"/>
              </a:solidFill>
              <a:highlight>
                <a:srgbClr val="FFFFFF"/>
              </a:highlight>
              <a:latin typeface="Avenir"/>
              <a:ea typeface="Avenir"/>
              <a:cs typeface="Avenir"/>
              <a:sym typeface="Avenir"/>
            </a:endParaRPr>
          </a:p>
        </p:txBody>
      </p:sp>
      <p:cxnSp>
        <p:nvCxnSpPr>
          <p:cNvPr id="132" name="Google Shape;132;p21"/>
          <p:cNvCxnSpPr/>
          <p:nvPr/>
        </p:nvCxnSpPr>
        <p:spPr>
          <a:xfrm>
            <a:off x="420500" y="1899225"/>
            <a:ext cx="717300" cy="0"/>
          </a:xfrm>
          <a:prstGeom prst="straightConnector1">
            <a:avLst/>
          </a:prstGeom>
          <a:noFill/>
          <a:ln cap="flat" cmpd="sng" w="9525">
            <a:solidFill>
              <a:srgbClr val="7894A3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